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aleway"/>
      <p:regular r:id="rId7"/>
      <p:bold r:id="rId8"/>
      <p:italic r:id="rId9"/>
      <p:boldItalic r:id="rId10"/>
    </p:embeddedFont>
    <p:embeddedFont>
      <p:font typeface="La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-regular.fntdata"/><Relationship Id="rId10" Type="http://schemas.openxmlformats.org/officeDocument/2006/relationships/font" Target="fonts/Raleway-boldItalic.fntdata"/><Relationship Id="rId13" Type="http://schemas.openxmlformats.org/officeDocument/2006/relationships/font" Target="fonts/Lato-italic.fntdata"/><Relationship Id="rId12" Type="http://schemas.openxmlformats.org/officeDocument/2006/relationships/font" Target="fonts/La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italic.fntdata"/><Relationship Id="rId14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aleway-regular.fntdata"/><Relationship Id="rId8" Type="http://schemas.openxmlformats.org/officeDocument/2006/relationships/font" Target="fonts/Ralew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idx="4294967295" type="subTitle"/>
          </p:nvPr>
        </p:nvSpPr>
        <p:spPr>
          <a:xfrm>
            <a:off x="727950" y="1499675"/>
            <a:ext cx="7688100" cy="299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pt-BR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que é Controle Químico?</a:t>
            </a:r>
            <a:endParaRPr b="1"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pt-BR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Fumacê: é a aplicação de inseticida nos locais onde há casos confirmados de dengue; </a:t>
            </a: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pt-BR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Fludora: é a aplicação periódica nos pontos estratégicos instalados no município.</a:t>
            </a: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pt-BR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Como é realizado?</a:t>
            </a:r>
            <a:endParaRPr b="1"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pt-BR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Segue as Diretrizes Nacionais para a Prevenção e Controle de Epidemias de Dengue e as Diretrizes Estaduais para a Vigilância Epidemiológica e controle das Arboviroses; </a:t>
            </a: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pt-BR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aplicação depende das condições climáticas favoráveis.</a:t>
            </a: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pt-BR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Orientações para aplicação</a:t>
            </a:r>
            <a:endParaRPr b="1"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pt-BR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Durante a aplicação do produto a população deverá manter portas e janelas abertas e cobrir alimentos, roupas, aquários e gaiolas.</a:t>
            </a: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pt-BR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 moradores e  animais de estimação, se possível, devem se afastar durante 30 minutos após a aplicação.</a:t>
            </a: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3"/>
          <p:cNvSpPr txBox="1"/>
          <p:nvPr/>
        </p:nvSpPr>
        <p:spPr>
          <a:xfrm>
            <a:off x="3146700" y="795300"/>
            <a:ext cx="2974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FF0000"/>
                </a:solidFill>
              </a:rPr>
              <a:t>PREVENÇÃO CONTRA DENGUE</a:t>
            </a:r>
            <a:endParaRPr b="1"/>
          </a:p>
        </p:txBody>
      </p:sp>
      <p:pic>
        <p:nvPicPr>
          <p:cNvPr id="88" name="Google Shape;8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425" y="247437"/>
            <a:ext cx="2251576" cy="47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/>
          <p:cNvPicPr preferRelativeResize="0"/>
          <p:nvPr/>
        </p:nvPicPr>
        <p:blipFill rotWithShape="1">
          <a:blip r:embed="rId4">
            <a:alphaModFix/>
          </a:blip>
          <a:srcRect b="0" l="11621" r="11972" t="0"/>
          <a:stretch/>
        </p:blipFill>
        <p:spPr>
          <a:xfrm>
            <a:off x="7487975" y="102825"/>
            <a:ext cx="1600900" cy="1396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